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24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290C8-5882-4195-99B3-A08BA601D8F4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41DBE-3BFE-47D3-8AE9-4462C56C4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0AC2-6737-4F4B-938A-3B23A5AD182B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0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E507-B534-4767-8A6F-46DA2F9A5E59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F4AC-BD56-4FBD-9D78-C2C7FBE59A0F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626D-38DE-4329-9875-FC2B499375F3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6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EBC7-7741-4DBF-A255-21518A5A332A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01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5AB2-A66C-4CEA-90C1-04881FAA6BB4}" type="datetime1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79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F3CF-BCC6-4008-81D7-F856BCC4214A}" type="datetime1">
              <a:rPr lang="en-US" smtClean="0"/>
              <a:t>6/22/2018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9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F3C55-CDD4-4377-81F9-C342869BE31E}" type="datetime1">
              <a:rPr lang="en-US" smtClean="0"/>
              <a:t>6/22/2018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0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9075E-DF05-4192-A023-1AD8F424D92A}" type="datetime1">
              <a:rPr lang="en-US" smtClean="0"/>
              <a:t>6/22/2018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924876B-1203-41AD-B633-E51C51FBF75C}" type="datetime1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9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68E094-2AF0-41C7-8BB8-A5B2B1C4ACFE}" type="datetime1">
              <a:rPr lang="en-US" smtClean="0"/>
              <a:t>6/22/2018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542580-1F73-4A5E-9BA1-98813C90FCBD}" type="datetime1">
              <a:rPr lang="en-US" smtClean="0"/>
              <a:t>6/22/2018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4CFFE8-13D1-47EA-B0B8-5DAC1A8D855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0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80B7-C1C0-4D99-91A5-3CA0BE9E5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056" y="3046521"/>
            <a:ext cx="9599333" cy="1132565"/>
          </a:xfrm>
        </p:spPr>
        <p:txBody>
          <a:bodyPr>
            <a:normAutofit fontScale="90000"/>
          </a:bodyPr>
          <a:lstStyle/>
          <a:p>
            <a:r>
              <a:rPr lang="de-CH" dirty="0">
                <a:latin typeface="Arial Rounded MT Bold" panose="020F0704030504030204" pitchFamily="34" charset="0"/>
              </a:rPr>
              <a:t>Lab in Data Science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A4220-E49E-4658-8C2D-A35A0F89D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3461" y="4488979"/>
            <a:ext cx="4166586" cy="1302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CH" sz="1800" b="1" dirty="0">
                <a:latin typeface="+mn-lt"/>
              </a:rPr>
              <a:t>Dream Team</a:t>
            </a:r>
            <a:endParaRPr lang="en-US" sz="1800" b="1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sz="1800" dirty="0" err="1"/>
              <a:t>Xingce</a:t>
            </a:r>
            <a:r>
              <a:rPr lang="en-US" sz="1800" dirty="0"/>
              <a:t> Bao, </a:t>
            </a:r>
            <a:r>
              <a:rPr lang="en-US" sz="1800" dirty="0" err="1"/>
              <a:t>Sohyeong</a:t>
            </a:r>
            <a:r>
              <a:rPr lang="en-US" sz="1800" dirty="0"/>
              <a:t> Kim, </a:t>
            </a:r>
          </a:p>
          <a:p>
            <a:pPr>
              <a:lnSpc>
                <a:spcPct val="100000"/>
              </a:lnSpc>
            </a:pPr>
            <a:r>
              <a:rPr lang="en-US" sz="1800" dirty="0" err="1"/>
              <a:t>Guilio</a:t>
            </a:r>
            <a:r>
              <a:rPr lang="en-US" sz="1800" dirty="0"/>
              <a:t> </a:t>
            </a:r>
            <a:r>
              <a:rPr lang="en-US" sz="1800" dirty="0" err="1"/>
              <a:t>Masinelli</a:t>
            </a:r>
            <a:r>
              <a:rPr lang="en-US" sz="1800" dirty="0"/>
              <a:t>, Silvio </a:t>
            </a:r>
            <a:r>
              <a:rPr lang="en-US" sz="1800" dirty="0" err="1"/>
              <a:t>Zanoli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F2A93-38D7-4F3C-8169-AE5147E6DEEF}"/>
              </a:ext>
            </a:extLst>
          </p:cNvPr>
          <p:cNvSpPr txBox="1"/>
          <p:nvPr/>
        </p:nvSpPr>
        <p:spPr>
          <a:xfrm>
            <a:off x="1450019" y="4488979"/>
            <a:ext cx="2334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22.06.2018</a:t>
            </a:r>
            <a:endParaRPr lang="en-US" sz="2000" b="1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70E3C-8241-4AE1-AE1A-CC93B4DEA6D4}"/>
              </a:ext>
            </a:extLst>
          </p:cNvPr>
          <p:cNvGrpSpPr/>
          <p:nvPr/>
        </p:nvGrpSpPr>
        <p:grpSpPr>
          <a:xfrm>
            <a:off x="9986487" y="133165"/>
            <a:ext cx="2025000" cy="1003177"/>
            <a:chOff x="9879955" y="1713390"/>
            <a:chExt cx="2025000" cy="10031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4A7C5D-C3AC-4DB4-81D2-25D2599D0CC2}"/>
                </a:ext>
              </a:extLst>
            </p:cNvPr>
            <p:cNvSpPr/>
            <p:nvPr/>
          </p:nvSpPr>
          <p:spPr>
            <a:xfrm>
              <a:off x="9879955" y="1713390"/>
              <a:ext cx="2025000" cy="100317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Image result for epfl">
              <a:extLst>
                <a:ext uri="{FF2B5EF4-FFF2-40B4-BE49-F238E27FC236}">
                  <a16:creationId xmlns:a16="http://schemas.microsoft.com/office/drawing/2014/main" id="{0C3A7CBF-672D-4032-84C5-569FD1FE9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9955" y="1713390"/>
              <a:ext cx="2025000" cy="9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DE11F5-C0D9-4DD4-9802-F356ABE77547}"/>
              </a:ext>
            </a:extLst>
          </p:cNvPr>
          <p:cNvSpPr txBox="1"/>
          <p:nvPr/>
        </p:nvSpPr>
        <p:spPr>
          <a:xfrm>
            <a:off x="1258056" y="2405849"/>
            <a:ext cx="460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+mj-lt"/>
              </a:rPr>
              <a:t>Final project presenstation</a:t>
            </a:r>
            <a:endParaRPr lang="en-US" sz="2000" dirty="0">
              <a:latin typeface="+mj-lt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D1E604-2614-4A47-9D2B-42F21781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B40B3-4090-4784-BAF5-44FD6383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Isochrone map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045525-8C86-4203-A959-2B0C0316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577BA63-43C9-4399-9C0E-CC0BF0E7A612}"/>
              </a:ext>
            </a:extLst>
          </p:cNvPr>
          <p:cNvSpPr txBox="1"/>
          <p:nvPr/>
        </p:nvSpPr>
        <p:spPr>
          <a:xfrm>
            <a:off x="1212955" y="2179672"/>
            <a:ext cx="4913525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What’s an isochrone map?: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map that show where one can reach</a:t>
            </a:r>
            <a:br>
              <a:rPr lang="en-US" dirty="0"/>
            </a:br>
            <a:r>
              <a:rPr lang="en-US" dirty="0"/>
              <a:t>within a certain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implemented for public transport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found no implementation of</a:t>
            </a:r>
            <a:br>
              <a:rPr lang="en-US" dirty="0"/>
            </a:br>
            <a:r>
              <a:rPr lang="en-US" dirty="0"/>
              <a:t>stochastic public transport isochrone </a:t>
            </a:r>
            <a:br>
              <a:rPr lang="en-US" dirty="0"/>
            </a:br>
            <a:r>
              <a:rPr lang="en-US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will be shown in the next </a:t>
            </a:r>
            <a:br>
              <a:rPr lang="en-US" dirty="0"/>
            </a:br>
            <a:r>
              <a:rPr lang="en-US" dirty="0"/>
              <a:t>paragraph of this 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050F8-E100-4088-A9CF-E1FDA8CA2E78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389841"/>
            <a:ext cx="5321613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B40B3-4090-4784-BAF5-44FD6383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Main building blocks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045525-8C86-4203-A959-2B0C0316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577BA63-43C9-4399-9C0E-CC0BF0E7A612}"/>
              </a:ext>
            </a:extLst>
          </p:cNvPr>
          <p:cNvSpPr txBox="1"/>
          <p:nvPr/>
        </p:nvSpPr>
        <p:spPr>
          <a:xfrm>
            <a:off x="1212955" y="2179672"/>
            <a:ext cx="971195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Find neighboring stations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Find all train in a station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Find all the stops along one line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Distribution of the delay for the triad station-time-train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Compute the probability P(X&lt;x)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3200" dirty="0"/>
              <a:t>Compute the probability P(X&lt;Y)</a:t>
            </a:r>
          </a:p>
        </p:txBody>
      </p:sp>
    </p:spTree>
    <p:extLst>
      <p:ext uri="{BB962C8B-B14F-4D97-AF65-F5344CB8AC3E}">
        <p14:creationId xmlns:p14="http://schemas.microsoft.com/office/powerpoint/2010/main" val="95579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B40B3-4090-4784-BAF5-44FD6383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Combination of the building blocks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045525-8C86-4203-A959-2B0C0316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577BA63-43C9-4399-9C0E-CC0BF0E7A612}"/>
              </a:ext>
            </a:extLst>
          </p:cNvPr>
          <p:cNvSpPr txBox="1"/>
          <p:nvPr/>
        </p:nvSpPr>
        <p:spPr>
          <a:xfrm>
            <a:off x="1212955" y="2179672"/>
            <a:ext cx="104972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At first we find all train we can catch from the chosen station (neighbor station and train in a station)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We add them to a FIFO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We search all the reachable stations with the train we found within the limit given [P(X&lt;x)]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For all the reachable station, we add them to a FIFO and search for all the possible catchable train, </a:t>
            </a:r>
          </a:p>
          <a:p>
            <a:r>
              <a:rPr lang="en-US" altLang="zh-CN" dirty="0"/>
              <a:t>      making a change [P(X&lt;Y)]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Repeat recursively until we can find no more train to change to or direct line that satisfy time or probability</a:t>
            </a:r>
          </a:p>
          <a:p>
            <a:r>
              <a:rPr lang="en-US" altLang="zh-CN" dirty="0"/>
              <a:t>       constraint.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station list we obtain compose our isochrone map.</a:t>
            </a:r>
          </a:p>
        </p:txBody>
      </p:sp>
    </p:spTree>
    <p:extLst>
      <p:ext uri="{BB962C8B-B14F-4D97-AF65-F5344CB8AC3E}">
        <p14:creationId xmlns:p14="http://schemas.microsoft.com/office/powerpoint/2010/main" val="114639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F327-3EA8-48DD-9C22-60ABE7D9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Visualization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F02C2-3A16-43EC-8102-052C95CC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52226-A971-40E3-A482-1BF56B82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5" t="6624" r="29119" b="4306"/>
          <a:stretch/>
        </p:blipFill>
        <p:spPr>
          <a:xfrm>
            <a:off x="1269506" y="2246698"/>
            <a:ext cx="3990883" cy="3266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22C84-04D0-457B-ABA8-AF0066943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0" t="260" r="24634" b="1159"/>
          <a:stretch/>
        </p:blipFill>
        <p:spPr>
          <a:xfrm>
            <a:off x="6184306" y="2246698"/>
            <a:ext cx="4468897" cy="33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5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29EB8-88C0-46BC-B5C8-15EB1339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C61E2-0365-4898-9309-50C8C75F8B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r="22722" b="855"/>
          <a:stretch/>
        </p:blipFill>
        <p:spPr>
          <a:xfrm>
            <a:off x="485592" y="1614625"/>
            <a:ext cx="5403574" cy="4067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A32B3-03E7-4FAF-9FEB-0BDDBA3A3C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6" r="17645" b="1857"/>
          <a:stretch/>
        </p:blipFill>
        <p:spPr>
          <a:xfrm>
            <a:off x="6224875" y="1721712"/>
            <a:ext cx="5759980" cy="38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47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81BD-2068-4471-83D6-3A4DE86D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Validation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E45A6-B870-4799-B17D-7E127637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BF5B1-1396-4DD6-A91B-A2CA3DAD0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69" r="33655" b="1158"/>
          <a:stretch/>
        </p:blipFill>
        <p:spPr>
          <a:xfrm>
            <a:off x="1180731" y="2086253"/>
            <a:ext cx="2467992" cy="3622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0BBB5-3B79-4F28-9722-CFC3B5EA8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9" r="47339"/>
          <a:stretch/>
        </p:blipFill>
        <p:spPr>
          <a:xfrm>
            <a:off x="4074851" y="2086253"/>
            <a:ext cx="2765949" cy="366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FB56C-929C-465E-BFC9-0AB7F6BBD2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t="4179" r="29908" b="6925"/>
          <a:stretch/>
        </p:blipFill>
        <p:spPr>
          <a:xfrm>
            <a:off x="8081514" y="2086253"/>
            <a:ext cx="3637887" cy="3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0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48ED8-BA5B-456B-9765-C5B4DEF0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4EC58-4724-4AEE-AF0E-8047C0F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3" y="339084"/>
            <a:ext cx="6575321" cy="4356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32351-1A1D-44D7-95C8-93F066EDF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t="-648" r="18023" b="699"/>
          <a:stretch/>
        </p:blipFill>
        <p:spPr>
          <a:xfrm>
            <a:off x="5279935" y="2267385"/>
            <a:ext cx="6349811" cy="37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1A8B-AF1B-4045-86F6-ACB5FAFD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/>
              <a:t>Problem Motivation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8FFFB-F4A8-4C5B-B8E8-7738EC5F909B}"/>
              </a:ext>
            </a:extLst>
          </p:cNvPr>
          <p:cNvSpPr/>
          <p:nvPr/>
        </p:nvSpPr>
        <p:spPr>
          <a:xfrm>
            <a:off x="1785299" y="2789782"/>
            <a:ext cx="9108490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+mj-lt"/>
              </a:rPr>
              <a:t>Develop an algorithm that can build a isochrone map with risk factors, and also a routing algorithm with the distribution of arriving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D2488-44A7-4808-920F-E74A8DB4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34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99AE-45E3-4726-B326-8CCB83FD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b="1" dirty="0"/>
              <a:t>Data preprocessing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6D35F-D350-40AE-B63B-055C2F6D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z="2000" smtClean="0"/>
              <a:t>3</a:t>
            </a:fld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6E06F0-D4BE-4FAA-9844-D60471B144AD}"/>
              </a:ext>
            </a:extLst>
          </p:cNvPr>
          <p:cNvSpPr/>
          <p:nvPr/>
        </p:nvSpPr>
        <p:spPr>
          <a:xfrm>
            <a:off x="1097280" y="1905028"/>
            <a:ext cx="162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BFKOORD_GEO</a:t>
            </a:r>
            <a:endParaRPr lang="en-US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B149A189-9E75-476F-88D4-C709039E505C}"/>
              </a:ext>
            </a:extLst>
          </p:cNvPr>
          <p:cNvSpPr/>
          <p:nvPr/>
        </p:nvSpPr>
        <p:spPr>
          <a:xfrm>
            <a:off x="3456545" y="1905028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10km within Zürich HB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9EDFB0-AD04-42B1-9ABD-1704D651BF46}"/>
              </a:ext>
            </a:extLst>
          </p:cNvPr>
          <p:cNvSpPr/>
          <p:nvPr/>
        </p:nvSpPr>
        <p:spPr>
          <a:xfrm>
            <a:off x="6067810" y="1888829"/>
            <a:ext cx="2120285" cy="556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train_station_id.csv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713E2-6DF8-493D-9A92-5C3C8FB4C809}"/>
              </a:ext>
            </a:extLst>
          </p:cNvPr>
          <p:cNvSpPr/>
          <p:nvPr/>
        </p:nvSpPr>
        <p:spPr>
          <a:xfrm>
            <a:off x="7876746" y="5548642"/>
            <a:ext cx="2120285" cy="556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transfer.p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66841-B0FC-440B-BFA2-9CA074342FDC}"/>
              </a:ext>
            </a:extLst>
          </p:cNvPr>
          <p:cNvSpPr/>
          <p:nvPr/>
        </p:nvSpPr>
        <p:spPr>
          <a:xfrm>
            <a:off x="1097280" y="2957292"/>
            <a:ext cx="1620000" cy="5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/>
              <a:t>istdaten</a:t>
            </a:r>
            <a:endParaRPr lang="en-US" sz="20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DF0810A5-FC87-4B17-85E1-1A296338F5EA}"/>
              </a:ext>
            </a:extLst>
          </p:cNvPr>
          <p:cNvSpPr/>
          <p:nvPr/>
        </p:nvSpPr>
        <p:spPr>
          <a:xfrm>
            <a:off x="3456545" y="2957292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Filtering valid journeys </a:t>
            </a:r>
            <a:endParaRPr lang="en-US" sz="1200" dirty="0"/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ABE8275A-E024-422C-8704-9CC77247084F}"/>
              </a:ext>
            </a:extLst>
          </p:cNvPr>
          <p:cNvSpPr/>
          <p:nvPr/>
        </p:nvSpPr>
        <p:spPr>
          <a:xfrm>
            <a:off x="6067810" y="2957292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Add columns of unique_id  for each journeys </a:t>
            </a:r>
            <a:endParaRPr lang="en-US" sz="1200" dirty="0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862CFA3-65B2-419C-8A9F-31721C911136}"/>
              </a:ext>
            </a:extLst>
          </p:cNvPr>
          <p:cNvSpPr/>
          <p:nvPr/>
        </p:nvSpPr>
        <p:spPr>
          <a:xfrm>
            <a:off x="8684470" y="2957292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Remove duplicated data</a:t>
            </a:r>
            <a:endParaRPr lang="en-US" sz="120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B5B9398-A61F-44D4-BA5D-D79525D227E9}"/>
              </a:ext>
            </a:extLst>
          </p:cNvPr>
          <p:cNvSpPr/>
          <p:nvPr/>
        </p:nvSpPr>
        <p:spPr>
          <a:xfrm>
            <a:off x="4984734" y="4251206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Remove the data if actual time is missing</a:t>
            </a:r>
            <a:endParaRPr lang="en-US" sz="1200" dirty="0"/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E3D217FC-F6FE-4A5B-B7A8-F3C272EE9E39}"/>
              </a:ext>
            </a:extLst>
          </p:cNvPr>
          <p:cNvSpPr/>
          <p:nvPr/>
        </p:nvSpPr>
        <p:spPr>
          <a:xfrm>
            <a:off x="2373469" y="4251206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Separate the data by days</a:t>
            </a:r>
            <a:endParaRPr lang="en-US" sz="1200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E648DCA2-5A2E-4DFF-A5B3-6D565D391DBB}"/>
              </a:ext>
            </a:extLst>
          </p:cNvPr>
          <p:cNvSpPr/>
          <p:nvPr/>
        </p:nvSpPr>
        <p:spPr>
          <a:xfrm>
            <a:off x="2373469" y="5548642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Find the number of lines in each station</a:t>
            </a:r>
            <a:endParaRPr lang="en-US" sz="1200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DF2EA974-9710-4647-9B5B-60A90FA656E1}"/>
              </a:ext>
            </a:extLst>
          </p:cNvPr>
          <p:cNvSpPr/>
          <p:nvPr/>
        </p:nvSpPr>
        <p:spPr>
          <a:xfrm>
            <a:off x="4984734" y="5545120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Choose the station which has more than 1 line.</a:t>
            </a:r>
            <a:endParaRPr lang="en-US" sz="1200" dirty="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DC3A6606-EF3A-4C4F-A07F-B83FA0095B24}"/>
              </a:ext>
            </a:extLst>
          </p:cNvPr>
          <p:cNvSpPr/>
          <p:nvPr/>
        </p:nvSpPr>
        <p:spPr>
          <a:xfrm>
            <a:off x="7490882" y="4251206"/>
            <a:ext cx="1872000" cy="540000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Calculate mean and variance of each journey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346C3E-90A6-4598-9936-07BE767A0CC6}"/>
              </a:ext>
            </a:extLst>
          </p:cNvPr>
          <p:cNvSpPr/>
          <p:nvPr/>
        </p:nvSpPr>
        <p:spPr>
          <a:xfrm>
            <a:off x="9900458" y="4184603"/>
            <a:ext cx="2129866" cy="6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Preprocessed data</a:t>
            </a:r>
          </a:p>
          <a:p>
            <a:pPr algn="ctr"/>
            <a:r>
              <a:rPr lang="de-CH" dirty="0"/>
              <a:t>(Mon to Sun)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0295FE-2EF8-4E61-909C-9B51AA2A7AB7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2717280" y="2175028"/>
            <a:ext cx="739265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098900-C896-4F24-A038-CC17834089C1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5328545" y="2166929"/>
            <a:ext cx="739265" cy="8099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1F5AB6-48EC-498E-AA8C-07B0656AF5DF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2717280" y="3227292"/>
            <a:ext cx="739265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4AC398-76E5-4A98-A29E-6C5D16E4393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5328545" y="3227292"/>
            <a:ext cx="739265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E4ED90C-C172-4CE5-816B-E9FA45DCE977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7939810" y="3227292"/>
            <a:ext cx="744660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F71F0F9-F901-4DBE-AD31-8288A27FF51F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H="1">
            <a:off x="2373469" y="3227292"/>
            <a:ext cx="8183001" cy="1293914"/>
          </a:xfrm>
          <a:prstGeom prst="bentConnector5">
            <a:avLst>
              <a:gd name="adj1" fmla="val -2794"/>
              <a:gd name="adj2" fmla="val 50000"/>
              <a:gd name="adj3" fmla="val 108869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E421C71-6B24-4703-8C0A-5125A591AAE2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H="1">
            <a:off x="2373469" y="3227292"/>
            <a:ext cx="8183001" cy="2591350"/>
          </a:xfrm>
          <a:prstGeom prst="bentConnector5">
            <a:avLst>
              <a:gd name="adj1" fmla="val -2794"/>
              <a:gd name="adj2" fmla="val 24991"/>
              <a:gd name="adj3" fmla="val 108978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75A805-EB3C-4D69-9BA4-9DDEA7DE6460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4245469" y="4521206"/>
            <a:ext cx="739265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84878A8-9ED6-4BF3-AFA0-58086F7ECF38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>
            <a:off x="6856734" y="4521206"/>
            <a:ext cx="634148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F8D9A7-32DE-4DF1-B141-AFFA0D3071B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9362882" y="4521206"/>
            <a:ext cx="537576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48FE26-4B6A-4078-8EEA-4C63B70FA19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245469" y="5815120"/>
            <a:ext cx="739265" cy="3522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D71631-8912-4279-B589-9D53C3DCB366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6856734" y="5815120"/>
            <a:ext cx="1020012" cy="11622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EAF4729-59CC-4529-9CE2-CBD3E1A53533}"/>
              </a:ext>
            </a:extLst>
          </p:cNvPr>
          <p:cNvSpPr/>
          <p:nvPr/>
        </p:nvSpPr>
        <p:spPr>
          <a:xfrm>
            <a:off x="8188095" y="3240351"/>
            <a:ext cx="192425" cy="2041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8FFE560-5D4F-4A58-8FB8-80666D383AA0}"/>
              </a:ext>
            </a:extLst>
          </p:cNvPr>
          <p:cNvCxnSpPr>
            <a:cxnSpLocks/>
            <a:stCxn id="18" idx="2"/>
            <a:endCxn id="89" idx="0"/>
          </p:cNvCxnSpPr>
          <p:nvPr/>
        </p:nvCxnSpPr>
        <p:spPr>
          <a:xfrm rot="16200000" flipH="1">
            <a:off x="7308469" y="2264511"/>
            <a:ext cx="795323" cy="1156355"/>
          </a:xfrm>
          <a:prstGeom prst="bentConnector3">
            <a:avLst>
              <a:gd name="adj1" fmla="val 26559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1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F00A66-3C09-43BE-9BF2-3565AAF1E394}"/>
              </a:ext>
            </a:extLst>
          </p:cNvPr>
          <p:cNvGrpSpPr/>
          <p:nvPr/>
        </p:nvGrpSpPr>
        <p:grpSpPr>
          <a:xfrm>
            <a:off x="603681" y="479394"/>
            <a:ext cx="5166804" cy="1512000"/>
            <a:chOff x="310718" y="479395"/>
            <a:chExt cx="5599951" cy="1381453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E181557C-DD3F-40F7-8592-13B4B4666289}"/>
                </a:ext>
              </a:extLst>
            </p:cNvPr>
            <p:cNvSpPr/>
            <p:nvPr/>
          </p:nvSpPr>
          <p:spPr>
            <a:xfrm>
              <a:off x="310718" y="479395"/>
              <a:ext cx="5599951" cy="1381453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/>
                <a:t> 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C1A74C-1E10-4AB1-9798-BB56D9C0F78B}"/>
                </a:ext>
              </a:extLst>
            </p:cNvPr>
            <p:cNvSpPr txBox="1"/>
            <p:nvPr/>
          </p:nvSpPr>
          <p:spPr>
            <a:xfrm>
              <a:off x="377028" y="519097"/>
              <a:ext cx="546733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/>
                <a:t>Filtering valid journey</a:t>
              </a:r>
            </a:p>
            <a:p>
              <a:pPr algn="ctr"/>
              <a:endParaRPr lang="de-CH" altLang="en-US" sz="1000" dirty="0">
                <a:solidFill>
                  <a:srgbClr val="212121"/>
                </a:solidFill>
                <a:latin typeface="Arial" panose="020B0604020202020204" pitchFamily="34" charset="0"/>
                <a:ea typeface="Helvetica Neue"/>
              </a:endParaRPr>
            </a:p>
            <a:p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- </a:t>
              </a:r>
              <a:r>
                <a:rPr lang="en-US" altLang="en-US" sz="900" dirty="0">
                  <a:solidFill>
                    <a:srgbClr val="C7254E"/>
                  </a:solidFill>
                  <a:latin typeface="Arial Unicode MS"/>
                  <a:ea typeface="Menlo"/>
                </a:rPr>
                <a:t>ZUSATZFAHRT_TF</a:t>
              </a:r>
              <a:r>
                <a:rPr lang="en-US" altLang="en-US" sz="100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= False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  <a:sym typeface="Wingdings" panose="05000000000000000000" pitchFamily="2" charset="2"/>
                </a:rPr>
                <a:t>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 Regular trip </a:t>
              </a:r>
              <a:br>
                <a:rPr lang="en-US" altLang="en-US" sz="800" dirty="0">
                  <a:latin typeface="Arial" panose="020B0604020202020204" pitchFamily="34" charset="0"/>
                </a:rPr>
              </a:b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- </a:t>
              </a:r>
              <a:r>
                <a:rPr lang="en-US" altLang="en-US" sz="900" dirty="0">
                  <a:solidFill>
                    <a:srgbClr val="C7254E"/>
                  </a:solidFill>
                  <a:latin typeface="Arial Unicode MS"/>
                  <a:ea typeface="Menlo"/>
                </a:rPr>
                <a:t>FAELLT_AUS_TF</a:t>
              </a:r>
              <a:r>
                <a:rPr lang="en-US" altLang="en-US" sz="100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= False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  <a:sym typeface="Wingdings" panose="05000000000000000000" pitchFamily="2" charset="2"/>
                </a:rPr>
                <a:t>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 Successful trip </a:t>
              </a:r>
              <a:br>
                <a:rPr lang="en-US" altLang="en-US" sz="800" dirty="0">
                  <a:latin typeface="Arial" panose="020B0604020202020204" pitchFamily="34" charset="0"/>
                </a:rPr>
              </a:b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- </a:t>
              </a:r>
              <a:r>
                <a:rPr lang="en-US" altLang="en-US" sz="900" dirty="0">
                  <a:solidFill>
                    <a:srgbClr val="C7254E"/>
                  </a:solidFill>
                  <a:latin typeface="Arial Unicode MS"/>
                  <a:ea typeface="Menlo"/>
                </a:rPr>
                <a:t>DURCHFAHRT_TF</a:t>
              </a:r>
              <a:r>
                <a:rPr lang="en-US" altLang="en-US" sz="100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= False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  <a:sym typeface="Wingdings" panose="05000000000000000000" pitchFamily="2" charset="2"/>
                </a:rPr>
                <a:t>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 Trip which stops at the station </a:t>
              </a:r>
              <a:br>
                <a:rPr lang="en-US" altLang="en-US" sz="800" dirty="0">
                  <a:latin typeface="Arial" panose="020B0604020202020204" pitchFamily="34" charset="0"/>
                </a:rPr>
              </a:b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- </a:t>
              </a:r>
              <a:r>
                <a:rPr lang="en-US" altLang="en-US" sz="900" dirty="0">
                  <a:solidFill>
                    <a:srgbClr val="C7254E"/>
                  </a:solidFill>
                  <a:latin typeface="Arial Unicode MS"/>
                  <a:ea typeface="Menlo"/>
                </a:rPr>
                <a:t>AB_PROGNOSE_STATUS</a:t>
              </a:r>
              <a:r>
                <a:rPr lang="en-US" altLang="en-US" sz="100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!= UNBEKANNT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  <a:sym typeface="Wingdings" panose="05000000000000000000" pitchFamily="2" charset="2"/>
                </a:rPr>
                <a:t>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 Actual time of departure is recorded </a:t>
              </a:r>
              <a:br>
                <a:rPr lang="en-US" altLang="en-US" sz="800" dirty="0">
                  <a:latin typeface="Arial" panose="020B0604020202020204" pitchFamily="34" charset="0"/>
                </a:rPr>
              </a:b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- </a:t>
              </a:r>
              <a:r>
                <a:rPr lang="en-US" altLang="en-US" sz="900" dirty="0">
                  <a:solidFill>
                    <a:srgbClr val="C7254E"/>
                  </a:solidFill>
                  <a:latin typeface="Arial Unicode MS"/>
                  <a:ea typeface="Menlo"/>
                </a:rPr>
                <a:t>AN_PROGNOSE_STATUS</a:t>
              </a:r>
              <a:r>
                <a:rPr lang="en-US" altLang="en-US" sz="100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!= UNBEKANNT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  <a:sym typeface="Wingdings" panose="05000000000000000000" pitchFamily="2" charset="2"/>
                </a:rPr>
                <a:t>  </a:t>
              </a:r>
              <a:r>
                <a:rPr lang="en-US" altLang="en-US" sz="100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Actual time of arriving is recorded</a:t>
              </a:r>
              <a:r>
                <a:rPr lang="en-US" altLang="en-US" sz="800" dirty="0">
                  <a:latin typeface="Arial" panose="020B0604020202020204" pitchFamily="34" charset="0"/>
                </a:rPr>
                <a:t> 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5EABA5-D53C-4DC0-8F60-4EA0608B6776}"/>
              </a:ext>
            </a:extLst>
          </p:cNvPr>
          <p:cNvGrpSpPr/>
          <p:nvPr/>
        </p:nvGrpSpPr>
        <p:grpSpPr>
          <a:xfrm>
            <a:off x="603681" y="2407917"/>
            <a:ext cx="5166804" cy="1530453"/>
            <a:chOff x="310719" y="2588786"/>
            <a:chExt cx="5091738" cy="1530453"/>
          </a:xfrm>
        </p:grpSpPr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B933C50B-5813-49EE-93CB-F08BAF088C8B}"/>
                </a:ext>
              </a:extLst>
            </p:cNvPr>
            <p:cNvSpPr/>
            <p:nvPr/>
          </p:nvSpPr>
          <p:spPr>
            <a:xfrm>
              <a:off x="310719" y="2588786"/>
              <a:ext cx="5091738" cy="1530453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AB71BB-700A-4553-8F59-E5F7EE6A159E}"/>
                </a:ext>
              </a:extLst>
            </p:cNvPr>
            <p:cNvSpPr/>
            <p:nvPr/>
          </p:nvSpPr>
          <p:spPr>
            <a:xfrm>
              <a:off x="368906" y="2649973"/>
              <a:ext cx="4975363" cy="1408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dirty="0"/>
                <a:t>Add columns</a:t>
              </a:r>
              <a:endParaRPr lang="de-CH" altLang="en-US" sz="1050" dirty="0">
                <a:solidFill>
                  <a:srgbClr val="212121"/>
                </a:solidFill>
                <a:latin typeface="Arial" panose="020B0604020202020204" pitchFamily="34" charset="0"/>
                <a:ea typeface="Helvetica Neue"/>
              </a:endParaRPr>
            </a:p>
            <a:p>
              <a:pPr marL="171450" indent="-171450">
                <a:buFontTx/>
                <a:buChar char="-"/>
              </a:pPr>
              <a:r>
                <a:rPr lang="en-US" altLang="en-US" sz="1000" dirty="0" err="1">
                  <a:solidFill>
                    <a:srgbClr val="C7254E"/>
                  </a:solidFill>
                  <a:latin typeface="Arial Unicode MS"/>
                  <a:ea typeface="Helvetica Neue"/>
                </a:rPr>
                <a:t>unique_</a:t>
              </a:r>
              <a:r>
                <a:rPr lang="en-US" altLang="en-US" sz="1000" dirty="0" err="1">
                  <a:solidFill>
                    <a:srgbClr val="D2524D"/>
                  </a:solidFill>
                  <a:latin typeface="Arial Unicode MS"/>
                  <a:ea typeface="Helvetica Neue"/>
                </a:rPr>
                <a:t>id</a:t>
              </a:r>
              <a:r>
                <a:rPr lang="en-US" altLang="en-US" sz="105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5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= the concatenate of the </a:t>
              </a:r>
              <a:r>
                <a:rPr lang="en-US" altLang="en-US" sz="105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transport_id</a:t>
              </a:r>
              <a:r>
                <a:rPr lang="en-US" altLang="en-US" sz="1050" dirty="0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 </a:t>
              </a:r>
              <a:r>
                <a:rPr lang="en-US" altLang="en-US" sz="105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and </a:t>
              </a:r>
              <a:r>
                <a:rPr lang="en-US" altLang="en-US" sz="105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station_id</a:t>
              </a:r>
              <a:endParaRPr lang="en-US" altLang="en-US" sz="1050" dirty="0">
                <a:solidFill>
                  <a:srgbClr val="D2524D"/>
                </a:solidFill>
                <a:latin typeface="Arial" panose="020B0604020202020204" pitchFamily="34" charset="0"/>
                <a:ea typeface="Helvetica Neue"/>
              </a:endParaRPr>
            </a:p>
            <a:p>
              <a:r>
                <a:rPr lang="en-US" sz="1050" dirty="0">
                  <a:solidFill>
                    <a:srgbClr val="D2524D"/>
                  </a:solidFill>
                  <a:latin typeface="Arial" panose="020B0604020202020204" pitchFamily="34" charset="0"/>
                </a:rPr>
                <a:t>	Ex)  </a:t>
              </a:r>
              <a:r>
                <a:rPr lang="en-US" dirty="0"/>
                <a:t>85:849:115493-03080-1:8591036</a:t>
              </a:r>
              <a:endParaRPr lang="de-CH" altLang="en-US" sz="1050" dirty="0">
                <a:solidFill>
                  <a:srgbClr val="D2524D"/>
                </a:solidFill>
                <a:latin typeface="Arial" panose="020B0604020202020204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en-US" sz="1050" dirty="0">
                <a:solidFill>
                  <a:srgbClr val="D2524D"/>
                </a:solidFill>
                <a:latin typeface="Arial" panose="020B0604020202020204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en-US" sz="1000" dirty="0" err="1">
                  <a:solidFill>
                    <a:srgbClr val="C7254E"/>
                  </a:solidFill>
                  <a:latin typeface="Arial Unicode MS"/>
                  <a:ea typeface="Helvetica Neue"/>
                </a:rPr>
                <a:t>line_id</a:t>
              </a:r>
              <a:r>
                <a:rPr lang="en-US" altLang="en-US" sz="1050" dirty="0">
                  <a:solidFill>
                    <a:srgbClr val="212121"/>
                  </a:solidFill>
                  <a:ea typeface="Helvetica Neue"/>
                </a:rPr>
                <a:t> </a:t>
              </a:r>
              <a:r>
                <a:rPr lang="en-US" altLang="en-US" sz="105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= the concatenate of the </a:t>
              </a:r>
              <a:r>
                <a:rPr lang="en-US" altLang="en-US" sz="105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transport_type</a:t>
              </a:r>
              <a:r>
                <a:rPr lang="en-US" altLang="en-US" sz="105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, </a:t>
              </a:r>
              <a:r>
                <a:rPr lang="en-US" altLang="en-US" sz="105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train_number</a:t>
              </a:r>
              <a:r>
                <a:rPr lang="en-US" altLang="en-US" sz="1050" dirty="0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 </a:t>
              </a:r>
              <a:r>
                <a:rPr lang="en-US" altLang="en-US" sz="1050" dirty="0">
                  <a:solidFill>
                    <a:srgbClr val="212121"/>
                  </a:solidFill>
                  <a:latin typeface="Arial" panose="020B0604020202020204" pitchFamily="34" charset="0"/>
                  <a:ea typeface="Helvetica Neue"/>
                </a:rPr>
                <a:t>and </a:t>
              </a:r>
              <a:r>
                <a:rPr lang="en-US" altLang="en-US" sz="105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</a:rPr>
                <a:t>train_type</a:t>
              </a:r>
              <a:endParaRPr lang="en-US" altLang="en-US" sz="1050" dirty="0">
                <a:solidFill>
                  <a:srgbClr val="D2524D"/>
                </a:solidFill>
                <a:latin typeface="Arial" panose="020B0604020202020204" pitchFamily="34" charset="0"/>
                <a:ea typeface="Helvetica Neue"/>
              </a:endParaRPr>
            </a:p>
            <a:p>
              <a:pPr lvl="1"/>
              <a:r>
                <a:rPr lang="en-US" altLang="en-US" sz="900" dirty="0">
                  <a:solidFill>
                    <a:srgbClr val="D2524D"/>
                  </a:solidFill>
                  <a:latin typeface="Arial" panose="020B0604020202020204" pitchFamily="34" charset="0"/>
                </a:rPr>
                <a:t>Ex)  </a:t>
              </a:r>
              <a:r>
                <a:rPr lang="en-US" dirty="0"/>
                <a:t>Bus:85:838:961:961</a:t>
              </a:r>
            </a:p>
          </p:txBody>
        </p:sp>
      </p:grp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3E2B03F-B14F-4030-99E5-37EC72179868}"/>
              </a:ext>
            </a:extLst>
          </p:cNvPr>
          <p:cNvSpPr/>
          <p:nvPr/>
        </p:nvSpPr>
        <p:spPr>
          <a:xfrm>
            <a:off x="786244" y="4393156"/>
            <a:ext cx="10586050" cy="1530453"/>
          </a:xfrm>
          <a:prstGeom prst="flowChartAlternate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67032F-6A5A-436F-9592-A813A2D9012C}"/>
              </a:ext>
            </a:extLst>
          </p:cNvPr>
          <p:cNvSpPr/>
          <p:nvPr/>
        </p:nvSpPr>
        <p:spPr>
          <a:xfrm>
            <a:off x="4853388" y="4409617"/>
            <a:ext cx="2451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CH" dirty="0"/>
              <a:t>Remove duplicated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683D2B-31F2-46D9-9992-58284B3A9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30786"/>
              </p:ext>
            </p:extLst>
          </p:nvPr>
        </p:nvGraphicFramePr>
        <p:xfrm>
          <a:off x="941608" y="4795410"/>
          <a:ext cx="10275319" cy="101381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29534">
                  <a:extLst>
                    <a:ext uri="{9D8B030D-6E8A-4147-A177-3AD203B41FA5}">
                      <a16:colId xmlns:a16="http://schemas.microsoft.com/office/drawing/2014/main" val="300584386"/>
                    </a:ext>
                  </a:extLst>
                </a:gridCol>
                <a:gridCol w="1157679">
                  <a:extLst>
                    <a:ext uri="{9D8B030D-6E8A-4147-A177-3AD203B41FA5}">
                      <a16:colId xmlns:a16="http://schemas.microsoft.com/office/drawing/2014/main" val="3528481618"/>
                    </a:ext>
                  </a:extLst>
                </a:gridCol>
                <a:gridCol w="539982">
                  <a:extLst>
                    <a:ext uri="{9D8B030D-6E8A-4147-A177-3AD203B41FA5}">
                      <a16:colId xmlns:a16="http://schemas.microsoft.com/office/drawing/2014/main" val="776390487"/>
                    </a:ext>
                  </a:extLst>
                </a:gridCol>
                <a:gridCol w="1165013">
                  <a:extLst>
                    <a:ext uri="{9D8B030D-6E8A-4147-A177-3AD203B41FA5}">
                      <a16:colId xmlns:a16="http://schemas.microsoft.com/office/drawing/2014/main" val="1561292904"/>
                    </a:ext>
                  </a:extLst>
                </a:gridCol>
                <a:gridCol w="571355">
                  <a:extLst>
                    <a:ext uri="{9D8B030D-6E8A-4147-A177-3AD203B41FA5}">
                      <a16:colId xmlns:a16="http://schemas.microsoft.com/office/drawing/2014/main" val="3474589350"/>
                    </a:ext>
                  </a:extLst>
                </a:gridCol>
                <a:gridCol w="1202939">
                  <a:extLst>
                    <a:ext uri="{9D8B030D-6E8A-4147-A177-3AD203B41FA5}">
                      <a16:colId xmlns:a16="http://schemas.microsoft.com/office/drawing/2014/main" val="4237661602"/>
                    </a:ext>
                  </a:extLst>
                </a:gridCol>
                <a:gridCol w="1202939">
                  <a:extLst>
                    <a:ext uri="{9D8B030D-6E8A-4147-A177-3AD203B41FA5}">
                      <a16:colId xmlns:a16="http://schemas.microsoft.com/office/drawing/2014/main" val="3263597908"/>
                    </a:ext>
                  </a:extLst>
                </a:gridCol>
                <a:gridCol w="1202939">
                  <a:extLst>
                    <a:ext uri="{9D8B030D-6E8A-4147-A177-3AD203B41FA5}">
                      <a16:colId xmlns:a16="http://schemas.microsoft.com/office/drawing/2014/main" val="356465201"/>
                    </a:ext>
                  </a:extLst>
                </a:gridCol>
                <a:gridCol w="1202939">
                  <a:extLst>
                    <a:ext uri="{9D8B030D-6E8A-4147-A177-3AD203B41FA5}">
                      <a16:colId xmlns:a16="http://schemas.microsoft.com/office/drawing/2014/main" val="3079095266"/>
                    </a:ext>
                  </a:extLst>
                </a:gridCol>
              </a:tblGrid>
              <a:tr h="97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unique_id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line_id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train_type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station_name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station_id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arriving_time_scheduled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arriving_time_actual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departing_time_scheduled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 dirty="0" err="1">
                          <a:effectLst/>
                        </a:rPr>
                        <a:t>departing_time_actual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2851672193"/>
                  </a:ext>
                </a:extLst>
              </a:tr>
              <a:tr h="17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85:849:85817-02033-1:8591203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Bus:85:849:033:33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Zürich, Hubertus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2465264449"/>
                  </a:ext>
                </a:extLst>
              </a:tr>
              <a:tr h="17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85:849:85817-02033-1:8591203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Bus:85:849:033:33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Zürich, Hubertus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8591203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914290287"/>
                  </a:ext>
                </a:extLst>
              </a:tr>
              <a:tr h="17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85:849:85817-02033-1:8591203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Bus:85:849:033:33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Zürich, Hubertus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100748241"/>
                  </a:ext>
                </a:extLst>
              </a:tr>
              <a:tr h="17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85:849:85817-02033-1:8591203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Bus:85:849:033:33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Zürich, Hubertus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11.12.2017 20:33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964031264"/>
                  </a:ext>
                </a:extLst>
              </a:tr>
              <a:tr h="1799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85:849:85817-02033-1:8591203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Bus:85:849:033:33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Zürich, Hubertus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8591203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11.12.2017 20:35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97" marR="7497" marT="7497" marB="0" anchor="b"/>
                </a:tc>
                <a:extLst>
                  <a:ext uri="{0D108BD9-81ED-4DB2-BD59-A6C34878D82A}">
                    <a16:rowId xmlns:a16="http://schemas.microsoft.com/office/drawing/2014/main" val="13085332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AAEF5-9F58-49E7-8DB1-E6E31F7D7F8E}"/>
              </a:ext>
            </a:extLst>
          </p:cNvPr>
          <p:cNvGrpSpPr/>
          <p:nvPr/>
        </p:nvGrpSpPr>
        <p:grpSpPr>
          <a:xfrm>
            <a:off x="6375198" y="479394"/>
            <a:ext cx="5148000" cy="1512000"/>
            <a:chOff x="6665924" y="486723"/>
            <a:chExt cx="4432701" cy="1357410"/>
          </a:xfrm>
        </p:grpSpPr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1A874F3C-5BA2-47CB-860B-7F842BF4AA8B}"/>
                </a:ext>
              </a:extLst>
            </p:cNvPr>
            <p:cNvSpPr/>
            <p:nvPr/>
          </p:nvSpPr>
          <p:spPr>
            <a:xfrm>
              <a:off x="6665924" y="486723"/>
              <a:ext cx="4432701" cy="1357410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C148F7-E2EE-421F-8B95-7D1200AF0311}"/>
                </a:ext>
              </a:extLst>
            </p:cNvPr>
            <p:cNvSpPr/>
            <p:nvPr/>
          </p:nvSpPr>
          <p:spPr>
            <a:xfrm>
              <a:off x="6883741" y="596041"/>
              <a:ext cx="3997066" cy="1138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dirty="0"/>
                <a:t>Calculate Mean and variance of each journey</a:t>
              </a:r>
              <a:endParaRPr lang="de-CH" altLang="en-US" sz="1050" dirty="0">
                <a:solidFill>
                  <a:srgbClr val="212121"/>
                </a:solidFill>
                <a:latin typeface="Arial" panose="020B0604020202020204" pitchFamily="34" charset="0"/>
                <a:ea typeface="Helvetica Neue"/>
              </a:endParaRPr>
            </a:p>
            <a:p>
              <a:pPr marL="171450" indent="-171450">
                <a:buFontTx/>
                <a:buChar char="-"/>
              </a:pPr>
              <a:endParaRPr lang="de-CH" altLang="en-US" sz="1000" dirty="0">
                <a:solidFill>
                  <a:schemeClr val="bg1"/>
                </a:solidFill>
                <a:latin typeface="Arial Unicode MS"/>
                <a:ea typeface="Helvetica Neue"/>
              </a:endParaRPr>
            </a:p>
            <a:p>
              <a:pPr marL="171450" indent="-171450">
                <a:buFontTx/>
                <a:buChar char="-"/>
              </a:pPr>
              <a:r>
                <a:rPr lang="de-CH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Count the time of a day in seconds. </a:t>
              </a:r>
            </a:p>
            <a:p>
              <a:pPr lvl="1"/>
              <a:r>
                <a:rPr lang="de-CH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Ex) </a:t>
              </a:r>
              <a:r>
                <a:rPr lang="en-US" altLang="en-US" sz="1000" dirty="0">
                  <a:latin typeface="Arial Unicode MS"/>
                  <a:ea typeface="Helvetica Neue"/>
                </a:rPr>
                <a:t>'02.04.2018 07:33' will be considered as '27180'seconds.</a:t>
              </a:r>
            </a:p>
            <a:p>
              <a:pPr marL="171450" indent="-171450">
                <a:buFontTx/>
                <a:buChar char="-"/>
              </a:pPr>
              <a:r>
                <a:rPr lang="en-US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The gamma distribution </a:t>
              </a:r>
              <a:r>
                <a:rPr lang="en-US" altLang="en-US" sz="1000" dirty="0">
                  <a:solidFill>
                    <a:schemeClr val="bg1"/>
                  </a:solidFill>
                  <a:latin typeface="Arial Unicode MS"/>
                  <a:ea typeface="Helvetica Neue"/>
                  <a:sym typeface="Wingdings" panose="05000000000000000000" pitchFamily="2" charset="2"/>
                </a:rPr>
                <a:t> </a:t>
              </a:r>
              <a:r>
                <a:rPr lang="en-US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shape parameter k and a scale parameter θ.</a:t>
              </a:r>
            </a:p>
            <a:p>
              <a:pPr marL="171450" indent="-171450">
                <a:buFontTx/>
                <a:buChar char="-"/>
              </a:pPr>
              <a:r>
                <a:rPr lang="de-CH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I</a:t>
              </a:r>
              <a:r>
                <a:rPr lang="en-US" altLang="en-US" sz="1000" dirty="0">
                  <a:solidFill>
                    <a:schemeClr val="bg1"/>
                  </a:solidFill>
                  <a:latin typeface="Arial Unicode MS"/>
                  <a:ea typeface="Helvetica Neue"/>
                </a:rPr>
                <a:t>f variance explodes, we simply discarded that data.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426E9E-1362-43A2-A2AC-8A55B16901BB}"/>
              </a:ext>
            </a:extLst>
          </p:cNvPr>
          <p:cNvGrpSpPr/>
          <p:nvPr/>
        </p:nvGrpSpPr>
        <p:grpSpPr>
          <a:xfrm>
            <a:off x="6375198" y="2454247"/>
            <a:ext cx="5148000" cy="1512000"/>
            <a:chOff x="6665924" y="486723"/>
            <a:chExt cx="4432701" cy="1357410"/>
          </a:xfrm>
        </p:grpSpPr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9C70E93C-2642-4F96-B0F2-C3D5606B9F1C}"/>
                </a:ext>
              </a:extLst>
            </p:cNvPr>
            <p:cNvSpPr/>
            <p:nvPr/>
          </p:nvSpPr>
          <p:spPr>
            <a:xfrm>
              <a:off x="6665924" y="486723"/>
              <a:ext cx="4432701" cy="1357410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A4E124-B91A-430C-85D5-92F6EDABC4AC}"/>
                </a:ext>
              </a:extLst>
            </p:cNvPr>
            <p:cNvSpPr/>
            <p:nvPr/>
          </p:nvSpPr>
          <p:spPr>
            <a:xfrm>
              <a:off x="6883741" y="548415"/>
              <a:ext cx="3997066" cy="1215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dirty="0"/>
                <a:t>Find the number of lines in each station</a:t>
              </a:r>
              <a:endParaRPr lang="en-US" dirty="0"/>
            </a:p>
            <a:p>
              <a:pPr algn="ctr"/>
              <a:endParaRPr lang="de-CH" altLang="en-US" sz="400" dirty="0">
                <a:solidFill>
                  <a:schemeClr val="bg1"/>
                </a:solidFill>
                <a:latin typeface="Arial Unicode MS"/>
                <a:ea typeface="Helvetica Neue"/>
              </a:endParaRPr>
            </a:p>
            <a:p>
              <a:pPr marL="171450" indent="-171450">
                <a:buFontTx/>
                <a:buChar char="-"/>
              </a:pPr>
              <a:r>
                <a:rPr lang="de-CH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Bus and Tram: used </a:t>
              </a:r>
              <a:r>
                <a:rPr lang="de-CH" altLang="en-US" sz="1000" dirty="0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line_id</a:t>
              </a:r>
            </a:p>
            <a:p>
              <a:pPr marL="171450" indent="-171450">
                <a:buFontTx/>
                <a:buChar char="-"/>
              </a:pP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Train : used </a:t>
              </a:r>
              <a:r>
                <a:rPr lang="en-US" altLang="en-US" sz="1000" dirty="0" err="1">
                  <a:solidFill>
                    <a:srgbClr val="D2524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train_type</a:t>
              </a: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.</a:t>
              </a:r>
            </a:p>
            <a:p>
              <a:pPr marL="171450" indent="-171450">
                <a:buFontTx/>
                <a:buChar char="-"/>
              </a:pP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Manually checked for the train type IR, IC, RE and </a:t>
              </a:r>
              <a:r>
                <a:rPr lang="en-US" altLang="en-US" sz="1000" dirty="0" err="1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e.t.c</a:t>
              </a: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. </a:t>
              </a:r>
            </a:p>
            <a:p>
              <a:pPr marL="171450" indent="-171450">
                <a:buFontTx/>
                <a:buChar char="-"/>
              </a:pPr>
              <a:endParaRPr lang="de-CH" altLang="en-US" sz="1000" dirty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de-CH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I</a:t>
              </a: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n total, there were 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894 bus stations, 197 tram stations and 56 train stations.</a:t>
              </a:r>
            </a:p>
            <a:p>
              <a:pPr marL="171450" indent="-171450">
                <a:buFontTx/>
                <a:buChar char="-"/>
              </a:pPr>
              <a:r>
                <a:rPr lang="de-CH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3</a:t>
              </a:r>
              <a:r>
                <a:rPr lang="en-US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</a:rPr>
                <a:t>31 stations has only one line of public transportation. </a:t>
              </a:r>
              <a:endParaRPr lang="de-CH" altLang="en-US" sz="1000" dirty="0">
                <a:solidFill>
                  <a:schemeClr val="bg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endParaRPr>
            </a:p>
          </p:txBody>
        </p:sp>
      </p:grp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4D9AD6AF-3D7F-4B53-B247-9ED996C8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B4CFFE8-13D1-47EA-B0B8-5DAC1A8D8555}" type="slidenum">
              <a:rPr lang="en-US" sz="2000" smtClean="0"/>
              <a:t>4</a:t>
            </a:fld>
            <a:endParaRPr lang="en-US" sz="2000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8EE36A02-13BA-4953-A34B-303582CB6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Helvetica Neue"/>
              </a:rPr>
              <a:t> 'Bus' and 'Tram' we can simply count the distinct 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line_id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D0BD9AB-8404-4E47-A370-AF96D78A6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" panose="020B0604020202020204" pitchFamily="34" charset="0"/>
                <a:ea typeface="Helvetica Neue"/>
              </a:rPr>
              <a:t> 'Bus' and 'Tram' we can simply count the distinct 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Menlo"/>
              </a:rPr>
              <a:t>line_id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4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3C26-4E54-4DA8-9C29-421E0CEB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Connection adjacency matrix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CB9D3-2309-4484-BAF3-1277C185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5994FC-B276-49E1-B82A-A36485158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82983"/>
              </p:ext>
            </p:extLst>
          </p:nvPr>
        </p:nvGraphicFramePr>
        <p:xfrm>
          <a:off x="1097280" y="1941195"/>
          <a:ext cx="8001001" cy="2364715"/>
        </p:xfrm>
        <a:graphic>
          <a:graphicData uri="http://schemas.openxmlformats.org/drawingml/2006/table">
            <a:tbl>
              <a:tblPr/>
              <a:tblGrid>
                <a:gridCol w="1630716">
                  <a:extLst>
                    <a:ext uri="{9D8B030D-6E8A-4147-A177-3AD203B41FA5}">
                      <a16:colId xmlns:a16="http://schemas.microsoft.com/office/drawing/2014/main" val="1619330110"/>
                    </a:ext>
                  </a:extLst>
                </a:gridCol>
                <a:gridCol w="1449526">
                  <a:extLst>
                    <a:ext uri="{9D8B030D-6E8A-4147-A177-3AD203B41FA5}">
                      <a16:colId xmlns:a16="http://schemas.microsoft.com/office/drawing/2014/main" val="3630295501"/>
                    </a:ext>
                  </a:extLst>
                </a:gridCol>
                <a:gridCol w="1802371">
                  <a:extLst>
                    <a:ext uri="{9D8B030D-6E8A-4147-A177-3AD203B41FA5}">
                      <a16:colId xmlns:a16="http://schemas.microsoft.com/office/drawing/2014/main" val="4079509115"/>
                    </a:ext>
                  </a:extLst>
                </a:gridCol>
                <a:gridCol w="1535353">
                  <a:extLst>
                    <a:ext uri="{9D8B030D-6E8A-4147-A177-3AD203B41FA5}">
                      <a16:colId xmlns:a16="http://schemas.microsoft.com/office/drawing/2014/main" val="737428686"/>
                    </a:ext>
                  </a:extLst>
                </a:gridCol>
                <a:gridCol w="1583035">
                  <a:extLst>
                    <a:ext uri="{9D8B030D-6E8A-4147-A177-3AD203B41FA5}">
                      <a16:colId xmlns:a16="http://schemas.microsoft.com/office/drawing/2014/main" val="2464446922"/>
                    </a:ext>
                  </a:extLst>
                </a:gridCol>
              </a:tblGrid>
              <a:tr h="749275"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EPFL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Renens Gare Sud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Renens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Lausanne Flon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158501"/>
                  </a:ext>
                </a:extLst>
              </a:tr>
              <a:tr h="310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EPFL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808245"/>
                  </a:ext>
                </a:extLst>
              </a:tr>
              <a:tr h="310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Renens Gare Sud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327412"/>
                  </a:ext>
                </a:extLst>
              </a:tr>
              <a:tr h="310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Renens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62732"/>
                  </a:ext>
                </a:extLst>
              </a:tr>
              <a:tr h="3100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Lausanne Flon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1e9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0902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E00D4CF-7B17-4B58-BA84-C38254D33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56453"/>
              </p:ext>
            </p:extLst>
          </p:nvPr>
        </p:nvGraphicFramePr>
        <p:xfrm>
          <a:off x="1097280" y="4616450"/>
          <a:ext cx="7239000" cy="1211580"/>
        </p:xfrm>
        <a:graphic>
          <a:graphicData uri="http://schemas.openxmlformats.org/drawingml/2006/table">
            <a:tbl>
              <a:tblPr/>
              <a:tblGrid>
                <a:gridCol w="1809750">
                  <a:extLst>
                    <a:ext uri="{9D8B030D-6E8A-4147-A177-3AD203B41FA5}">
                      <a16:colId xmlns:a16="http://schemas.microsoft.com/office/drawing/2014/main" val="19831927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50629626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3212491639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490927299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Train Number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Station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Arrival Time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Departure Time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2392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m1:10010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EPFL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12.00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12.00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90603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m1:10010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Renens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11.50</a:t>
                      </a:r>
                      <a:endParaRPr lang="zh-CN" alt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11.55</a:t>
                      </a:r>
                      <a:endParaRPr lang="zh-CN" alt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797413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CF2E737-6382-4B55-B41B-87565F175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6663" y="3251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30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3553-744C-4D19-9A4B-45200937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Find all possible station list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58AB0-9C3E-4070-8AB7-CE9CC9A2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F273CD-6F07-4607-8470-F59CD7FBCE19}"/>
              </a:ext>
            </a:extLst>
          </p:cNvPr>
          <p:cNvSpPr txBox="1"/>
          <p:nvPr/>
        </p:nvSpPr>
        <p:spPr>
          <a:xfrm>
            <a:off x="1097280" y="2159000"/>
            <a:ext cx="98882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Departure → Transfer or Destination</a:t>
            </a:r>
          </a:p>
          <a:p>
            <a:r>
              <a:rPr lang="en-US" altLang="zh-CN" sz="3200" dirty="0"/>
              <a:t>Departure → Transfer → Transfer or Destination</a:t>
            </a:r>
          </a:p>
          <a:p>
            <a:br>
              <a:rPr lang="en-US" altLang="zh-CN" sz="3200" dirty="0"/>
            </a:br>
            <a:r>
              <a:rPr lang="en-US" altLang="zh-CN" sz="3200" dirty="0" err="1"/>
              <a:t>Renens</a:t>
            </a:r>
            <a:r>
              <a:rPr lang="en-US" altLang="zh-CN" sz="3200" dirty="0"/>
              <a:t> → EPFL</a:t>
            </a:r>
          </a:p>
          <a:p>
            <a:r>
              <a:rPr lang="en-US" altLang="zh-CN" sz="3200" dirty="0" err="1"/>
              <a:t>Renens</a:t>
            </a:r>
            <a:r>
              <a:rPr lang="en-US" altLang="zh-CN" sz="3200" dirty="0"/>
              <a:t> → St-</a:t>
            </a:r>
            <a:r>
              <a:rPr lang="en-US" altLang="zh-CN" sz="3200" dirty="0" err="1"/>
              <a:t>Sulpice</a:t>
            </a:r>
            <a:r>
              <a:rPr lang="en-US" altLang="zh-CN" sz="3200" dirty="0"/>
              <a:t> VD, </a:t>
            </a:r>
            <a:r>
              <a:rPr lang="en-US" altLang="zh-CN" sz="3200" dirty="0" err="1"/>
              <a:t>Bochet</a:t>
            </a:r>
            <a:r>
              <a:rPr lang="en-US" altLang="zh-CN" sz="3200" dirty="0"/>
              <a:t> → Walk</a:t>
            </a:r>
          </a:p>
          <a:p>
            <a:r>
              <a:rPr lang="en-US" altLang="zh-CN" sz="3200" dirty="0"/>
              <a:t>But no transfer more than 4!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49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0A111-734A-4D63-B857-396BBE5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Renens</a:t>
            </a:r>
            <a:r>
              <a:rPr lang="en-US" altLang="zh-CN" b="1" dirty="0"/>
              <a:t> to EPFL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12EB11-C2B7-417A-8B42-BAF095E7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 descr="https://lh3.googleusercontent.com/DP3Sp-tQOidaYEW-MDU8qT4_T_jiqoYBDcqTMeyt9YBmHqkJ8-ZJ39vcLrrrWYe4qEhitXGBPSeU0Vz1fO4rsD4pTgEY0FCdcL5W3fgp1hrZP0vFlI5eukaSLoTGwi3yOf07k_JLwi8">
            <a:extLst>
              <a:ext uri="{FF2B5EF4-FFF2-40B4-BE49-F238E27FC236}">
                <a16:creationId xmlns:a16="http://schemas.microsoft.com/office/drawing/2014/main" id="{7EAE4B88-BF22-48EE-AB89-3B192E18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40" y="1058091"/>
            <a:ext cx="6940436" cy="49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19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E818B-140C-4200-B33C-A9ACBFC0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Can I catch the train?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E539E4-3BA6-4AB2-A71D-77D4BF9F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869F3-3A75-4250-B83E-60EBC3E0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03" y="1902257"/>
            <a:ext cx="8562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6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40D44-116F-4DF9-8E32-1AB74964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Isochrone map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D7AB09-6EC8-4A18-B190-DA36D522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FFE8-13D1-47EA-B0B8-5DAC1A8D8555}" type="slidenum">
              <a:rPr lang="en-US" smtClean="0"/>
              <a:t>9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BD703-E506-430C-80C8-81E55C35992B}"/>
              </a:ext>
            </a:extLst>
          </p:cNvPr>
          <p:cNvSpPr txBox="1"/>
          <p:nvPr/>
        </p:nvSpPr>
        <p:spPr>
          <a:xfrm>
            <a:off x="1152412" y="2013358"/>
            <a:ext cx="94040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What is an isochrone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Main building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Combination of the building blocks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9632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</TotalTime>
  <Words>663</Words>
  <Application>Microsoft Office PowerPoint</Application>
  <PresentationFormat>宽屏</PresentationFormat>
  <Paragraphs>192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 Unicode MS</vt:lpstr>
      <vt:lpstr>Helvetica Neue</vt:lpstr>
      <vt:lpstr>Menlo</vt:lpstr>
      <vt:lpstr>宋体</vt:lpstr>
      <vt:lpstr>Arial</vt:lpstr>
      <vt:lpstr>Arial Rounded MT Bold</vt:lpstr>
      <vt:lpstr>Calibri</vt:lpstr>
      <vt:lpstr>Calibri Light</vt:lpstr>
      <vt:lpstr>Wingdings</vt:lpstr>
      <vt:lpstr>Retrospect</vt:lpstr>
      <vt:lpstr>Lab in Data Science</vt:lpstr>
      <vt:lpstr>Problem Motivation</vt:lpstr>
      <vt:lpstr>Data preprocessing</vt:lpstr>
      <vt:lpstr>PowerPoint 演示文稿</vt:lpstr>
      <vt:lpstr>Connection adjacency matrix</vt:lpstr>
      <vt:lpstr>Find all possible station list</vt:lpstr>
      <vt:lpstr>Renens to EPFL</vt:lpstr>
      <vt:lpstr>Can I catch the train?</vt:lpstr>
      <vt:lpstr>Isochrone map</vt:lpstr>
      <vt:lpstr>Isochrone map</vt:lpstr>
      <vt:lpstr>Main building blocks</vt:lpstr>
      <vt:lpstr>Combination of the building blocks</vt:lpstr>
      <vt:lpstr>Visualization</vt:lpstr>
      <vt:lpstr>PowerPoint 演示文稿</vt:lpstr>
      <vt:lpstr>Validation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in Data Science</dc:title>
  <dc:creator>shgold</dc:creator>
  <cp:lastModifiedBy>xingce bao</cp:lastModifiedBy>
  <cp:revision>14</cp:revision>
  <dcterms:created xsi:type="dcterms:W3CDTF">2018-06-21T15:12:50Z</dcterms:created>
  <dcterms:modified xsi:type="dcterms:W3CDTF">2018-06-21T23:55:46Z</dcterms:modified>
</cp:coreProperties>
</file>